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4"/>
  </p:notesMasterIdLst>
  <p:handoutMasterIdLst>
    <p:handoutMasterId r:id="rId25"/>
  </p:handoutMasterIdLst>
  <p:sldIdLst>
    <p:sldId id="354" r:id="rId3"/>
    <p:sldId id="353" r:id="rId4"/>
    <p:sldId id="357" r:id="rId5"/>
    <p:sldId id="355" r:id="rId6"/>
    <p:sldId id="358" r:id="rId7"/>
    <p:sldId id="359" r:id="rId8"/>
    <p:sldId id="338" r:id="rId9"/>
    <p:sldId id="349" r:id="rId10"/>
    <p:sldId id="351" r:id="rId11"/>
    <p:sldId id="352" r:id="rId12"/>
    <p:sldId id="367" r:id="rId13"/>
    <p:sldId id="369" r:id="rId14"/>
    <p:sldId id="339" r:id="rId15"/>
    <p:sldId id="366" r:id="rId16"/>
    <p:sldId id="368" r:id="rId17"/>
    <p:sldId id="360" r:id="rId18"/>
    <p:sldId id="361" r:id="rId19"/>
    <p:sldId id="362" r:id="rId20"/>
    <p:sldId id="363" r:id="rId21"/>
    <p:sldId id="364" r:id="rId22"/>
    <p:sldId id="365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E0E7"/>
    <a:srgbClr val="D98AB8"/>
    <a:srgbClr val="FC2FE3"/>
    <a:srgbClr val="3EFF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689" autoAdjust="0"/>
  </p:normalViewPr>
  <p:slideViewPr>
    <p:cSldViewPr snapToGrid="0" snapToObjects="1">
      <p:cViewPr varScale="1">
        <p:scale>
          <a:sx n="82" d="100"/>
          <a:sy n="82" d="100"/>
        </p:scale>
        <p:origin x="-672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E3E2FD-0ADC-E749-B3B9-DA74FD997C11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0A7B46-D0E4-FD47-9CF5-5213BB896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517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C6A845-2173-3A45-9E77-7AF8F0B9B536}" type="datetimeFigureOut">
              <a:rPr lang="en-US" smtClean="0"/>
              <a:t>10/22/18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7497BC-3D11-984A-9D67-0EFB6D39B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1803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DE9DF-DD8A-134B-BD74-5029FBB148F3}" type="datetime1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C4551-0840-3640-BB5A-171DFA9A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465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C75DA-27ED-4547-B34E-62643E9D0161}" type="datetime1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C4551-0840-3640-BB5A-171DFA9A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39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D9B6B-34E0-1441-8C45-1CED4F67C693}" type="datetime1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C4551-0840-3640-BB5A-171DFA9A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804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EEDC3-9ECC-F147-9D11-FF36AD196830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10/23/18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E3901-12BD-0C46-8BF4-C0746D68F12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07878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9D29A-8ACC-054C-B911-CF58F46BCC09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10/23/18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E3901-12BD-0C46-8BF4-C0746D68F12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28512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183EE-136C-9F4E-BD47-6E9251834E07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10/23/18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E3901-12BD-0C46-8BF4-C0746D68F12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14388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34DB0-F63C-2445-B039-889B30836BB6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10/23/18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E3901-12BD-0C46-8BF4-C0746D68F12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39553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74428-324C-0242-9672-FE48BFE8242D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10/23/18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E3901-12BD-0C46-8BF4-C0746D68F12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64680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96C51-1F5C-0C40-8903-ADC5CCE92CA1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10/23/18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E3901-12BD-0C46-8BF4-C0746D68F12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611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7A76D-50A8-924F-84FB-1B5ABA25615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10/23/18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E3901-12BD-0C46-8BF4-C0746D68F12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51270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62E5F-5FD4-1745-B072-9BBE69D96842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10/23/18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E3901-12BD-0C46-8BF4-C0746D68F12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1849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77DB8-F066-E548-B59E-AA5E8B22EDE7}" type="datetime1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C4551-0840-3640-BB5A-171DFA9A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7255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1C837-9817-E948-B405-E662245ECB32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10/23/18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E3901-12BD-0C46-8BF4-C0746D68F12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93905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EFFB7-19BD-4E49-915D-E6F15A69088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10/23/18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E3901-12BD-0C46-8BF4-C0746D68F12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61540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386F3-D596-D749-AB86-5309CBC274B2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10/23/18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E3901-12BD-0C46-8BF4-C0746D68F12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2743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9423A-BAC5-1146-9DA3-E8E3910B858E}" type="datetime1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C4551-0840-3640-BB5A-171DFA9A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962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31CDC-C48F-8D4E-B656-26D5D40ABC97}" type="datetime1">
              <a:rPr lang="en-US" smtClean="0"/>
              <a:t>10/23/18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C4551-0840-3640-BB5A-171DFA9A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78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7D102-915E-9841-BE4D-BDBCE15DDF64}" type="datetime1">
              <a:rPr lang="en-US" smtClean="0"/>
              <a:t>10/23/18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C4551-0840-3640-BB5A-171DFA9A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213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35A4E-7693-B249-9536-9BF05FF9B66E}" type="datetime1">
              <a:rPr lang="en-US" smtClean="0"/>
              <a:t>10/23/18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C4551-0840-3640-BB5A-171DFA9A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34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58BD8-90BC-C044-AA7F-A4C93AC473A4}" type="datetime1">
              <a:rPr lang="en-US" smtClean="0"/>
              <a:t>10/23/18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C4551-0840-3640-BB5A-171DFA9A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658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68504-94F8-8D44-95B2-986218A94738}" type="datetime1">
              <a:rPr lang="en-US" smtClean="0"/>
              <a:t>10/23/18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C4551-0840-3640-BB5A-171DFA9A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09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16533-1B60-4B40-93E6-E12AFC94AB54}" type="datetime1">
              <a:rPr lang="en-US" smtClean="0"/>
              <a:t>10/23/18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C4551-0840-3640-BB5A-171DFA9A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763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F81CE-A441-1B43-B1DE-B2C78890940F}" type="datetime1">
              <a:rPr lang="en-US" smtClean="0"/>
              <a:t>10/23/18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C4551-0840-3640-BB5A-171DFA9AC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099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49B87-1BA8-E646-8558-69CB946F6D84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10/23/18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E3901-12BD-0C46-8BF4-C0746D68F12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0987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285698" y="627279"/>
            <a:ext cx="6211581" cy="1630914"/>
            <a:chOff x="3029963" y="5048834"/>
            <a:chExt cx="6211581" cy="163091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9335" y="5048834"/>
              <a:ext cx="4706795" cy="130744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29963" y="5760338"/>
              <a:ext cx="2366938" cy="823694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3249937" y="6310416"/>
              <a:ext cx="599160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H2020-MSCA-RISE-2015 ⎯ Grant Agreement N° 690835</a:t>
              </a:r>
              <a:endParaRPr lang="en-US" dirty="0"/>
            </a:p>
          </p:txBody>
        </p:sp>
      </p:grpSp>
      <p:sp>
        <p:nvSpPr>
          <p:cNvPr id="9" name="Rectangle 8"/>
          <p:cNvSpPr/>
          <p:nvPr/>
        </p:nvSpPr>
        <p:spPr>
          <a:xfrm>
            <a:off x="1710418" y="3582072"/>
            <a:ext cx="578686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/>
              <a:t>Muse Collaboration Meeting, </a:t>
            </a:r>
            <a:endParaRPr lang="en-US" sz="3600" b="1" dirty="0" smtClean="0"/>
          </a:p>
          <a:p>
            <a:pPr algn="ctr"/>
            <a:r>
              <a:rPr lang="en-US" sz="3600" b="1" dirty="0" smtClean="0"/>
              <a:t>October </a:t>
            </a:r>
            <a:r>
              <a:rPr lang="en-US" sz="3600" b="1" dirty="0"/>
              <a:t>23, 2018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02277" y="2795753"/>
            <a:ext cx="64182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Analysis of Local Monitor S</a:t>
            </a:r>
            <a:r>
              <a:rPr lang="en-US" sz="3600" b="1" dirty="0" smtClean="0"/>
              <a:t>ignals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24550" y="5094553"/>
            <a:ext cx="3198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Nandita </a:t>
            </a:r>
            <a:r>
              <a:rPr lang="en-US" sz="2400" dirty="0" err="1" smtClean="0"/>
              <a:t>Raha</a:t>
            </a:r>
            <a:r>
              <a:rPr lang="en-US" sz="2400" dirty="0" smtClean="0"/>
              <a:t>, INFN Pisa </a:t>
            </a:r>
            <a:endParaRPr lang="en-US" sz="24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C4551-0840-3640-BB5A-171DFA9AC7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598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-296862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Amplitude Vs. Temp </a:t>
            </a:r>
            <a:r>
              <a:rPr lang="mr-IN" dirty="0" smtClean="0"/>
              <a:t>–</a:t>
            </a:r>
            <a:r>
              <a:rPr lang="en-US" dirty="0" smtClean="0"/>
              <a:t> all channels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C4551-0840-3640-BB5A-171DFA9AC7CE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 descr="Screen Shot 2018-09-11 at 6.45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76" y="607974"/>
            <a:ext cx="4572000" cy="296756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41428" y="918705"/>
            <a:ext cx="793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Amp 1</a:t>
            </a:r>
            <a:endParaRPr lang="en-US" dirty="0"/>
          </a:p>
        </p:txBody>
      </p:sp>
      <p:pic>
        <p:nvPicPr>
          <p:cNvPr id="7" name="Picture 6" descr="Screen Shot 2018-09-11 at 6.57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991" y="670296"/>
            <a:ext cx="4998780" cy="298059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226669" y="1103371"/>
            <a:ext cx="793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Amp 2</a:t>
            </a:r>
            <a:endParaRPr lang="en-US" dirty="0"/>
          </a:p>
        </p:txBody>
      </p:sp>
      <p:pic>
        <p:nvPicPr>
          <p:cNvPr id="9" name="Picture 8" descr="Screen Shot 2018-09-11 at 6.59.5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605" y="3594911"/>
            <a:ext cx="5228584" cy="312656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735790" y="5987018"/>
            <a:ext cx="74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A2:A1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801" y="4042774"/>
            <a:ext cx="32217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linear fit on the temperature Vs. amplitude plots </a:t>
            </a:r>
            <a:r>
              <a:rPr lang="mr-IN" dirty="0" smtClean="0"/>
              <a:t>–</a:t>
            </a:r>
            <a:r>
              <a:rPr lang="en-US" dirty="0" smtClean="0"/>
              <a:t> gives the approx. gain drop / </a:t>
            </a:r>
            <a:r>
              <a:rPr lang="en-US" baseline="30000" dirty="0" err="1" smtClean="0"/>
              <a:t>o</a:t>
            </a:r>
            <a:r>
              <a:rPr lang="en-US" dirty="0" err="1" smtClean="0"/>
              <a:t>C</a:t>
            </a:r>
            <a:r>
              <a:rPr lang="en-US" dirty="0" smtClean="0"/>
              <a:t> for every channel (or calorimeter)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854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-458591"/>
            <a:ext cx="7772400" cy="147002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Comparing </a:t>
            </a:r>
            <a:r>
              <a:rPr lang="en-US" sz="3200" dirty="0" smtClean="0">
                <a:solidFill>
                  <a:srgbClr val="000090"/>
                </a:solidFill>
              </a:rPr>
              <a:t>A1 </a:t>
            </a:r>
            <a:r>
              <a:rPr lang="en-US" sz="3200" dirty="0" smtClean="0"/>
              <a:t>and </a:t>
            </a:r>
            <a:r>
              <a:rPr lang="en-US" sz="3200" dirty="0" smtClean="0">
                <a:solidFill>
                  <a:srgbClr val="FF0000"/>
                </a:solidFill>
              </a:rPr>
              <a:t>A2</a:t>
            </a:r>
            <a:r>
              <a:rPr lang="en-US" sz="3200" dirty="0" smtClean="0"/>
              <a:t> </a:t>
            </a:r>
            <a:r>
              <a:rPr lang="mr-IN" sz="3200" dirty="0" smtClean="0"/>
              <a:t>–</a:t>
            </a:r>
            <a:r>
              <a:rPr lang="en-US" sz="3200" dirty="0" smtClean="0"/>
              <a:t> a special run 18413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309600" y="4562435"/>
            <a:ext cx="358506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Run </a:t>
            </a:r>
            <a:r>
              <a:rPr lang="is-IS" sz="2800" b="1" dirty="0" smtClean="0"/>
              <a:t>18413 </a:t>
            </a:r>
            <a:r>
              <a:rPr lang="mr-IN" sz="2800" b="1" dirty="0" smtClean="0"/>
              <a:t>–</a:t>
            </a:r>
            <a:r>
              <a:rPr lang="is-IS" sz="2800" b="1" dirty="0" smtClean="0"/>
              <a:t> 24 hours</a:t>
            </a:r>
            <a:endParaRPr lang="is-IS" sz="2800" b="1" dirty="0" smtClean="0"/>
          </a:p>
          <a:p>
            <a:endParaRPr lang="is-IS" sz="2800" dirty="0" smtClean="0"/>
          </a:p>
          <a:p>
            <a:r>
              <a:rPr lang="is-IS" sz="2800" dirty="0" smtClean="0"/>
              <a:t>Normalized by the mean of first 5 bins </a:t>
            </a:r>
            <a:endParaRPr lang="en-US" sz="2800" dirty="0"/>
          </a:p>
        </p:txBody>
      </p:sp>
      <p:pic>
        <p:nvPicPr>
          <p:cNvPr id="3" name="Picture 2" descr="A1A2_ch23_184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7769"/>
            <a:ext cx="5410830" cy="32368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800" y="1936810"/>
            <a:ext cx="482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A2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74800" y="811379"/>
            <a:ext cx="482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0090"/>
                </a:solidFill>
              </a:rPr>
              <a:t>A1</a:t>
            </a:r>
            <a:endParaRPr lang="en-US" sz="2000" b="1" dirty="0">
              <a:solidFill>
                <a:srgbClr val="00009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7700" y="3059668"/>
            <a:ext cx="2564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PMMA Channel 23</a:t>
            </a:r>
            <a:endParaRPr lang="en-US" sz="2400" b="1" dirty="0"/>
          </a:p>
        </p:txBody>
      </p:sp>
      <p:pic>
        <p:nvPicPr>
          <p:cNvPr id="6" name="Picture 5" descr="A1A2_ch24_184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497" y="3395844"/>
            <a:ext cx="5249333" cy="346215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68513" y="5991821"/>
            <a:ext cx="2336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Silica Channel 24</a:t>
            </a:r>
            <a:endParaRPr lang="en-US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572000" y="3841060"/>
            <a:ext cx="482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A2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72000" y="4959530"/>
            <a:ext cx="482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0090"/>
                </a:solidFill>
              </a:rPr>
              <a:t>A1</a:t>
            </a:r>
            <a:endParaRPr lang="en-US" sz="2000" b="1" dirty="0">
              <a:solidFill>
                <a:srgbClr val="00009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89232" y="6484152"/>
            <a:ext cx="2133600" cy="365125"/>
          </a:xfrm>
        </p:spPr>
        <p:txBody>
          <a:bodyPr/>
          <a:lstStyle/>
          <a:p>
            <a:fld id="{66834BFE-5163-4943-AF15-39C67EF0BB1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967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385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Conclusions</a:t>
            </a:r>
            <a:endParaRPr lang="en-US" sz="4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C4551-0840-3640-BB5A-171DFA9AC7CE}" type="slidenum">
              <a:rPr lang="en-US" smtClean="0"/>
              <a:t>12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75171" y="1251564"/>
            <a:ext cx="858422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300" dirty="0"/>
              <a:t>A1 primarily indicates the gain fluctuation of the PMT, as it is directly connected to the PMT from </a:t>
            </a:r>
            <a:r>
              <a:rPr lang="en-US" sz="2300" dirty="0" smtClean="0"/>
              <a:t>SM. </a:t>
            </a:r>
            <a:r>
              <a:rPr lang="en-US" sz="2300" dirty="0"/>
              <a:t>As expected </a:t>
            </a:r>
            <a:r>
              <a:rPr lang="en-US" sz="2300" dirty="0" smtClean="0"/>
              <a:t>we have a </a:t>
            </a:r>
            <a:r>
              <a:rPr lang="en-US" sz="2300" dirty="0" smtClean="0"/>
              <a:t>  </a:t>
            </a:r>
            <a:r>
              <a:rPr lang="en-US" sz="2300" dirty="0"/>
              <a:t>negative correlation with temperature (PMT gain)</a:t>
            </a:r>
            <a:r>
              <a:rPr lang="en-US" sz="2300" dirty="0" smtClean="0"/>
              <a:t>. </a:t>
            </a:r>
            <a:r>
              <a:rPr lang="en-US" sz="2300" dirty="0"/>
              <a:t>A1 is similar for channels 23 and </a:t>
            </a:r>
            <a:r>
              <a:rPr lang="en-US" sz="2300" dirty="0" smtClean="0"/>
              <a:t>24 does not depend on the type of fiber used.</a:t>
            </a:r>
            <a:endParaRPr lang="en-US" sz="2300" dirty="0" smtClean="0"/>
          </a:p>
          <a:p>
            <a:pPr marL="285750" indent="-285750">
              <a:buFont typeface="Arial"/>
              <a:buChar char="•"/>
            </a:pPr>
            <a:r>
              <a:rPr lang="en-US" sz="2300" dirty="0"/>
              <a:t>A2 can have additional effects in fluctuation due to forward and reverse fibers to and from the calorimeters respectively. </a:t>
            </a:r>
            <a:endParaRPr lang="en-US" sz="2300" dirty="0" smtClean="0"/>
          </a:p>
          <a:p>
            <a:pPr marL="742950" lvl="1" indent="-285750">
              <a:buFont typeface="Arial"/>
              <a:buChar char="•"/>
            </a:pPr>
            <a:r>
              <a:rPr lang="en-US" sz="2300" dirty="0" smtClean="0"/>
              <a:t>For </a:t>
            </a:r>
            <a:r>
              <a:rPr lang="en-US" sz="2300" dirty="0"/>
              <a:t>silica no visible effects on </a:t>
            </a:r>
            <a:r>
              <a:rPr lang="en-US" sz="2300" dirty="0" smtClean="0"/>
              <a:t>A2.</a:t>
            </a:r>
            <a:endParaRPr lang="en-US" sz="2300" dirty="0"/>
          </a:p>
          <a:p>
            <a:pPr marL="742950" lvl="1" indent="-285750">
              <a:buFont typeface="Arial"/>
              <a:buChar char="•"/>
            </a:pPr>
            <a:r>
              <a:rPr lang="en-US" sz="2300" dirty="0"/>
              <a:t>For PMMA "strange" and significant drop behind Gain variation </a:t>
            </a:r>
            <a:r>
              <a:rPr lang="mr-IN" sz="2300" dirty="0" smtClean="0"/>
              <a:t>–</a:t>
            </a:r>
            <a:r>
              <a:rPr lang="en-US" sz="2300" dirty="0" smtClean="0"/>
              <a:t> maybe attributed due to heating effect of temperature. </a:t>
            </a:r>
            <a:r>
              <a:rPr lang="en-US" sz="2300" dirty="0" smtClean="0"/>
              <a:t> </a:t>
            </a:r>
            <a:endParaRPr lang="en-US" sz="2300" dirty="0"/>
          </a:p>
          <a:p>
            <a:pPr marL="285750" indent="-285750">
              <a:buFont typeface="Arial"/>
              <a:buChar char="•"/>
            </a:pPr>
            <a:r>
              <a:rPr lang="en-US" sz="2300" dirty="0"/>
              <a:t>In any case LM correction </a:t>
            </a:r>
            <a:r>
              <a:rPr lang="en-US" sz="2300" dirty="0" smtClean="0"/>
              <a:t>is not necessary </a:t>
            </a:r>
            <a:r>
              <a:rPr lang="mr-IN" sz="2300" dirty="0" smtClean="0"/>
              <a:t>–</a:t>
            </a:r>
            <a:r>
              <a:rPr lang="en-US" sz="2300" dirty="0" smtClean="0"/>
              <a:t> the long term out of fill effects due to environmental factors do not effect the short term in fill </a:t>
            </a:r>
            <a:r>
              <a:rPr lang="en-US" sz="2300" dirty="0" err="1" smtClean="0"/>
              <a:t>SiPM</a:t>
            </a:r>
            <a:r>
              <a:rPr lang="en-US" sz="2300" dirty="0" smtClean="0"/>
              <a:t> gain function.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4183252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09218"/>
            <a:ext cx="8229600" cy="1143000"/>
          </a:xfrm>
        </p:spPr>
        <p:txBody>
          <a:bodyPr/>
          <a:lstStyle/>
          <a:p>
            <a:r>
              <a:rPr lang="en-US" dirty="0" smtClean="0"/>
              <a:t>Back Up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C4551-0840-3640-BB5A-171DFA9AC7C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97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8256" y="-456357"/>
            <a:ext cx="8965744" cy="147002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Temp dependence on A1 </a:t>
            </a:r>
            <a:r>
              <a:rPr lang="mr-IN" sz="3600" dirty="0" smtClean="0"/>
              <a:t>–</a:t>
            </a:r>
            <a:r>
              <a:rPr lang="en-US" sz="3600" dirty="0" smtClean="0"/>
              <a:t> Channel 23 </a:t>
            </a:r>
            <a:endParaRPr lang="en-US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5292939" y="752058"/>
            <a:ext cx="3850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Channel 23, Amplitude 1 </a:t>
            </a:r>
            <a:endParaRPr lang="en-US" sz="2800" b="1" dirty="0"/>
          </a:p>
        </p:txBody>
      </p:sp>
      <p:pic>
        <p:nvPicPr>
          <p:cNvPr id="5" name="Picture 4" descr="Screen Shot 2018-08-15 at 9.38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299" y="1424588"/>
            <a:ext cx="7543800" cy="44069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32003" y="2032950"/>
            <a:ext cx="17633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Run </a:t>
            </a:r>
            <a:r>
              <a:rPr lang="is-IS" sz="2800" b="1" dirty="0"/>
              <a:t>18413 </a:t>
            </a:r>
            <a:endParaRPr lang="en-US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34BFE-5163-4943-AF15-39C67EF0BB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32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-273630"/>
            <a:ext cx="8661400" cy="1143000"/>
          </a:xfrm>
        </p:spPr>
        <p:txBody>
          <a:bodyPr>
            <a:noAutofit/>
          </a:bodyPr>
          <a:lstStyle/>
          <a:p>
            <a:r>
              <a:rPr lang="en-US" sz="2800" dirty="0" smtClean="0"/>
              <a:t>Checking all channels </a:t>
            </a:r>
            <a:r>
              <a:rPr lang="en-US" sz="2800" dirty="0" smtClean="0">
                <a:solidFill>
                  <a:srgbClr val="000090"/>
                </a:solidFill>
              </a:rPr>
              <a:t>A1</a:t>
            </a:r>
            <a:r>
              <a:rPr lang="en-US" sz="2800" dirty="0" smtClean="0"/>
              <a:t> and </a:t>
            </a:r>
            <a:r>
              <a:rPr lang="en-US" sz="2800" dirty="0" smtClean="0">
                <a:solidFill>
                  <a:srgbClr val="FF0000"/>
                </a:solidFill>
              </a:rPr>
              <a:t>A2 </a:t>
            </a:r>
            <a:r>
              <a:rPr lang="en-US" sz="2800" dirty="0" smtClean="0"/>
              <a:t>overlaid </a:t>
            </a:r>
            <a:r>
              <a:rPr lang="mr-IN" sz="2800" dirty="0" smtClean="0"/>
              <a:t>–</a:t>
            </a:r>
            <a:r>
              <a:rPr lang="en-US" sz="2800" dirty="0" smtClean="0"/>
              <a:t> other run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C4551-0840-3640-BB5A-171DFA9AC7CE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 descr="Screen Shot 2018-08-24 at 12.24.2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33" y="592664"/>
            <a:ext cx="4229100" cy="29596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29897" y="2774829"/>
            <a:ext cx="2130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PMMA Channel 23</a:t>
            </a:r>
            <a:endParaRPr lang="en-US" sz="2000" dirty="0"/>
          </a:p>
        </p:txBody>
      </p:sp>
      <p:pic>
        <p:nvPicPr>
          <p:cNvPr id="7" name="Picture 6" descr="Screen Shot 2018-08-24 at 12.28.2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166" y="525488"/>
            <a:ext cx="4614333" cy="30268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50704" y="2713274"/>
            <a:ext cx="2336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Silica Channel 24</a:t>
            </a:r>
            <a:endParaRPr lang="en-US" sz="2400" dirty="0"/>
          </a:p>
        </p:txBody>
      </p:sp>
      <p:pic>
        <p:nvPicPr>
          <p:cNvPr id="10" name="Picture 9" descr="Screen Shot 2018-08-24 at 12.31.1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2320"/>
            <a:ext cx="4973682" cy="33056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61849" y="5894685"/>
            <a:ext cx="1500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 Channel </a:t>
            </a:r>
            <a:r>
              <a:rPr lang="en-US" sz="2400" dirty="0"/>
              <a:t>0</a:t>
            </a:r>
          </a:p>
        </p:txBody>
      </p:sp>
      <p:pic>
        <p:nvPicPr>
          <p:cNvPr id="13" name="Picture 12" descr="Screen Shot 2018-08-24 at 12.35.11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882" y="3588809"/>
            <a:ext cx="4785617" cy="313266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94601" y="5816252"/>
            <a:ext cx="1500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 Channel 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71037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568190" y="-69580"/>
            <a:ext cx="7772400" cy="1159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Ratio of ratios for </a:t>
            </a:r>
            <a:r>
              <a:rPr lang="en-US" sz="3600" dirty="0" err="1" smtClean="0"/>
              <a:t>Calo</a:t>
            </a:r>
            <a:r>
              <a:rPr lang="en-US" sz="3600" dirty="0" smtClean="0"/>
              <a:t> 20</a:t>
            </a:r>
            <a:endParaRPr 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318033" y="771717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  = A2:A1 of new PMT and R’ = A’2:A’1 of old PMT. The ratio of these ratios R: R’ (</a:t>
            </a:r>
            <a:r>
              <a:rPr lang="en-US" sz="2000" dirty="0" err="1" smtClean="0"/>
              <a:t>new:old</a:t>
            </a:r>
            <a:r>
              <a:rPr lang="en-US" sz="2000" dirty="0" smtClean="0"/>
              <a:t>) is slightly unstable =&gt; The “return” component is not stable. </a:t>
            </a:r>
            <a:endParaRPr lang="en-US" sz="2000" dirty="0"/>
          </a:p>
        </p:txBody>
      </p:sp>
      <p:pic>
        <p:nvPicPr>
          <p:cNvPr id="13" name="Picture 12" descr="Screen Shot 2018-05-29 at 1.40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532" y="3351781"/>
            <a:ext cx="4407468" cy="2984367"/>
          </a:xfrm>
          <a:prstGeom prst="rect">
            <a:avLst/>
          </a:prstGeom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C4551-0840-3640-BB5A-171DFA9AC7CE}" type="slidenum">
              <a:rPr lang="en-US" smtClean="0"/>
              <a:t>16</a:t>
            </a:fld>
            <a:endParaRPr lang="en-US"/>
          </a:p>
        </p:txBody>
      </p:sp>
      <p:pic>
        <p:nvPicPr>
          <p:cNvPr id="2" name="Picture 1" descr="Screen Shot 2018-08-01 at 5.10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90" y="1606095"/>
            <a:ext cx="4436533" cy="26949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8190" y="4635268"/>
            <a:ext cx="36161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Fitted with p1 just to get a rough idea of the drop in ratio of ratio’s per min. This is 7e-7/min for </a:t>
            </a:r>
            <a:r>
              <a:rPr lang="en-US" dirty="0" err="1" smtClean="0"/>
              <a:t>calo</a:t>
            </a:r>
            <a:r>
              <a:rPr lang="en-US" dirty="0" smtClean="0"/>
              <a:t> 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888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568190" y="-306642"/>
            <a:ext cx="7772400" cy="1159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Ratio of ratios other </a:t>
            </a:r>
            <a:r>
              <a:rPr lang="en-US" sz="3600" dirty="0" err="1" smtClean="0"/>
              <a:t>calo</a:t>
            </a:r>
            <a:r>
              <a:rPr lang="en-US" sz="3600" dirty="0" err="1"/>
              <a:t>s</a:t>
            </a:r>
            <a:endParaRPr lang="en-US" sz="36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C4551-0840-3640-BB5A-171DFA9AC7CE}" type="slidenum">
              <a:rPr lang="en-US" smtClean="0"/>
              <a:t>17</a:t>
            </a:fld>
            <a:endParaRPr lang="en-US"/>
          </a:p>
        </p:txBody>
      </p:sp>
      <p:pic>
        <p:nvPicPr>
          <p:cNvPr id="2" name="Picture 1" descr="Screen Shot 2018-08-01 at 6.21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06279"/>
            <a:ext cx="4612852" cy="28720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37733" y="2421470"/>
            <a:ext cx="879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Calo</a:t>
            </a:r>
            <a:r>
              <a:rPr lang="en-US" dirty="0" smtClean="0"/>
              <a:t> 11</a:t>
            </a:r>
            <a:endParaRPr lang="en-US" dirty="0"/>
          </a:p>
        </p:txBody>
      </p:sp>
      <p:pic>
        <p:nvPicPr>
          <p:cNvPr id="5" name="Picture 4" descr="Screen Shot 2018-08-01 at 6.28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827" y="606283"/>
            <a:ext cx="4656667" cy="287045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94400" y="2438407"/>
            <a:ext cx="879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Calo</a:t>
            </a:r>
            <a:r>
              <a:rPr lang="en-US" dirty="0" smtClean="0"/>
              <a:t> 12</a:t>
            </a:r>
            <a:endParaRPr lang="en-US" dirty="0"/>
          </a:p>
        </p:txBody>
      </p:sp>
      <p:pic>
        <p:nvPicPr>
          <p:cNvPr id="6" name="Picture 5" descr="Screen Shot 2018-08-01 at 6.42.5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1" y="3641416"/>
            <a:ext cx="4596412" cy="321658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77329" y="5503940"/>
            <a:ext cx="879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Calo</a:t>
            </a:r>
            <a:r>
              <a:rPr lang="en-US" dirty="0" smtClean="0"/>
              <a:t> 13</a:t>
            </a:r>
            <a:endParaRPr lang="en-US" dirty="0"/>
          </a:p>
        </p:txBody>
      </p:sp>
      <p:pic>
        <p:nvPicPr>
          <p:cNvPr id="7" name="Picture 6" descr="Screen Shot 2018-08-01 at 6.51.34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578" y="3641416"/>
            <a:ext cx="4656667" cy="308005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461398" y="5654480"/>
            <a:ext cx="879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Calo</a:t>
            </a:r>
            <a:r>
              <a:rPr lang="en-US" dirty="0" smtClean="0"/>
              <a:t> 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028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C4551-0840-3640-BB5A-171DFA9AC7CE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 descr="Screen Shot 2018-08-01 at 7.16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04" y="740848"/>
            <a:ext cx="7883390" cy="47600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624218" y="-287968"/>
            <a:ext cx="7772400" cy="115995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Variation Ratio of ratios/min</a:t>
            </a:r>
            <a:endParaRPr lang="en-US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1783740" y="5651454"/>
            <a:ext cx="5730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Mostly, the drop is of the order of ~10</a:t>
            </a:r>
            <a:r>
              <a:rPr lang="en-US" sz="2400" baseline="30000" dirty="0" smtClean="0"/>
              <a:t>-7</a:t>
            </a:r>
            <a:r>
              <a:rPr lang="en-US" sz="2400" dirty="0" smtClean="0"/>
              <a:t>/min</a:t>
            </a:r>
            <a:endParaRPr lang="en-US" sz="2400" baseline="30000" dirty="0"/>
          </a:p>
        </p:txBody>
      </p:sp>
    </p:spTree>
    <p:extLst>
      <p:ext uri="{BB962C8B-B14F-4D97-AF65-F5344CB8AC3E}">
        <p14:creationId xmlns:p14="http://schemas.microsoft.com/office/powerpoint/2010/main" val="916070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68" y="-144471"/>
            <a:ext cx="8856132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Recap - Temperature variation </a:t>
            </a:r>
            <a:r>
              <a:rPr lang="en-US" sz="3200" dirty="0" err="1" smtClean="0"/>
              <a:t>calo</a:t>
            </a:r>
            <a:r>
              <a:rPr lang="en-US" sz="3200" dirty="0" smtClean="0"/>
              <a:t> 20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C4551-0840-3640-BB5A-171DFA9AC7CE}" type="slidenum">
              <a:rPr lang="en-US" smtClean="0"/>
              <a:t>19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5468" y="672615"/>
            <a:ext cx="8685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Reminding the temp variations of A1, A2 and A2:A1 for channel 29  and 4</a:t>
            </a:r>
            <a:r>
              <a:rPr lang="mr-IN" dirty="0" smtClean="0"/>
              <a:t>–</a:t>
            </a:r>
            <a:r>
              <a:rPr lang="en-US" dirty="0" smtClean="0"/>
              <a:t> old PMT of </a:t>
            </a:r>
            <a:r>
              <a:rPr lang="en-US" dirty="0" err="1" smtClean="0"/>
              <a:t>calo</a:t>
            </a:r>
            <a:r>
              <a:rPr lang="en-US" dirty="0" smtClean="0"/>
              <a:t> 20.</a:t>
            </a:r>
            <a:endParaRPr lang="en-US" dirty="0"/>
          </a:p>
        </p:txBody>
      </p:sp>
      <p:pic>
        <p:nvPicPr>
          <p:cNvPr id="5" name="Picture 4" descr="Screen Shot 2018-08-02 at 5.05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8529"/>
            <a:ext cx="4581369" cy="3122066"/>
          </a:xfrm>
          <a:prstGeom prst="rect">
            <a:avLst/>
          </a:prstGeom>
        </p:spPr>
      </p:pic>
      <p:pic>
        <p:nvPicPr>
          <p:cNvPr id="6" name="Picture 5" descr="Screen Shot 2018-08-02 at 5.29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303" y="3353092"/>
            <a:ext cx="4748794" cy="30199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73440" y="1453065"/>
            <a:ext cx="123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Channel 29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320561" y="373570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Channel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496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873974" y="112913"/>
            <a:ext cx="7772400" cy="84074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Laser System - Basics</a:t>
            </a:r>
            <a:endParaRPr lang="en-US" sz="4000" dirty="0"/>
          </a:p>
        </p:txBody>
      </p:sp>
      <p:grpSp>
        <p:nvGrpSpPr>
          <p:cNvPr id="6" name="Group 5"/>
          <p:cNvGrpSpPr/>
          <p:nvPr/>
        </p:nvGrpSpPr>
        <p:grpSpPr>
          <a:xfrm>
            <a:off x="612464" y="1207001"/>
            <a:ext cx="7872570" cy="5499467"/>
            <a:chOff x="612464" y="1718171"/>
            <a:chExt cx="7872570" cy="5499467"/>
          </a:xfrm>
        </p:grpSpPr>
        <p:grpSp>
          <p:nvGrpSpPr>
            <p:cNvPr id="2" name="Group 1"/>
            <p:cNvGrpSpPr/>
            <p:nvPr/>
          </p:nvGrpSpPr>
          <p:grpSpPr>
            <a:xfrm>
              <a:off x="612464" y="1718171"/>
              <a:ext cx="7872570" cy="5499467"/>
              <a:chOff x="490054" y="207246"/>
              <a:chExt cx="7872570" cy="5499467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/>
              <a:srcRect t="20401" r="5294"/>
              <a:stretch/>
            </p:blipFill>
            <p:spPr>
              <a:xfrm>
                <a:off x="5330920" y="827119"/>
                <a:ext cx="3031704" cy="2086658"/>
              </a:xfrm>
              <a:prstGeom prst="rect">
                <a:avLst/>
              </a:prstGeom>
            </p:spPr>
          </p:pic>
          <p:pic>
            <p:nvPicPr>
              <p:cNvPr id="10" name="Picture 9" descr="Screen Shot 2018-10-18 at 3.38.19 PM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464" y="207246"/>
                <a:ext cx="4711700" cy="2255993"/>
              </a:xfrm>
              <a:prstGeom prst="rect">
                <a:avLst/>
              </a:prstGeom>
            </p:spPr>
          </p:pic>
          <p:pic>
            <p:nvPicPr>
              <p:cNvPr id="12" name="Picture 11" descr="Screen Shot 2018-10-18 at 3.40.49 PM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3595" y="3177208"/>
                <a:ext cx="2374900" cy="1968500"/>
              </a:xfrm>
              <a:prstGeom prst="rect">
                <a:avLst/>
              </a:prstGeom>
            </p:spPr>
          </p:pic>
          <p:sp>
            <p:nvSpPr>
              <p:cNvPr id="13" name="Figura a mano libera 89"/>
              <p:cNvSpPr/>
              <p:nvPr/>
            </p:nvSpPr>
            <p:spPr bwMode="auto">
              <a:xfrm>
                <a:off x="4592811" y="1319584"/>
                <a:ext cx="2518975" cy="3200400"/>
              </a:xfrm>
              <a:custGeom>
                <a:avLst/>
                <a:gdLst>
                  <a:gd name="connsiteX0" fmla="*/ 2528047 w 3240634"/>
                  <a:gd name="connsiteY0" fmla="*/ 12373 h 3885126"/>
                  <a:gd name="connsiteX1" fmla="*/ 3079377 w 3240634"/>
                  <a:gd name="connsiteY1" fmla="*/ 200632 h 3885126"/>
                  <a:gd name="connsiteX2" fmla="*/ 3227294 w 3240634"/>
                  <a:gd name="connsiteY2" fmla="*/ 1397420 h 3885126"/>
                  <a:gd name="connsiteX3" fmla="*/ 3213847 w 3240634"/>
                  <a:gd name="connsiteY3" fmla="*/ 3226220 h 3885126"/>
                  <a:gd name="connsiteX4" fmla="*/ 3052483 w 3240634"/>
                  <a:gd name="connsiteY4" fmla="*/ 3764102 h 3885126"/>
                  <a:gd name="connsiteX5" fmla="*/ 2286000 w 3240634"/>
                  <a:gd name="connsiteY5" fmla="*/ 3831337 h 3885126"/>
                  <a:gd name="connsiteX6" fmla="*/ 0 w 3240634"/>
                  <a:gd name="connsiteY6" fmla="*/ 3885126 h 3885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40634" h="3885126">
                    <a:moveTo>
                      <a:pt x="2528047" y="12373"/>
                    </a:moveTo>
                    <a:cubicBezTo>
                      <a:pt x="2745441" y="-8918"/>
                      <a:pt x="2962836" y="-30209"/>
                      <a:pt x="3079377" y="200632"/>
                    </a:cubicBezTo>
                    <a:cubicBezTo>
                      <a:pt x="3195918" y="431473"/>
                      <a:pt x="3204882" y="893155"/>
                      <a:pt x="3227294" y="1397420"/>
                    </a:cubicBezTo>
                    <a:cubicBezTo>
                      <a:pt x="3249706" y="1901685"/>
                      <a:pt x="3242982" y="2831773"/>
                      <a:pt x="3213847" y="3226220"/>
                    </a:cubicBezTo>
                    <a:cubicBezTo>
                      <a:pt x="3184712" y="3620667"/>
                      <a:pt x="3207124" y="3663249"/>
                      <a:pt x="3052483" y="3764102"/>
                    </a:cubicBezTo>
                    <a:cubicBezTo>
                      <a:pt x="2897842" y="3864955"/>
                      <a:pt x="2794747" y="3811166"/>
                      <a:pt x="2286000" y="3831337"/>
                    </a:cubicBezTo>
                    <a:cubicBezTo>
                      <a:pt x="1777253" y="3851508"/>
                      <a:pt x="888626" y="3868317"/>
                      <a:pt x="0" y="3885126"/>
                    </a:cubicBezTo>
                  </a:path>
                </a:pathLst>
              </a:custGeom>
              <a:ln>
                <a:solidFill>
                  <a:srgbClr val="FF00FF"/>
                </a:solidFill>
                <a:headEnd type="none" w="med" len="med"/>
                <a:tailEnd type="none" w="med" len="med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</a:pPr>
                <a:endParaRPr lang="it-IT" sz="2000" b="1">
                  <a:solidFill>
                    <a:srgbClr val="000000"/>
                  </a:solidFill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cxnSp>
            <p:nvCxnSpPr>
              <p:cNvPr id="15" name="Straight Connector 14"/>
              <p:cNvCxnSpPr/>
              <p:nvPr/>
            </p:nvCxnSpPr>
            <p:spPr>
              <a:xfrm>
                <a:off x="4330060" y="2432641"/>
                <a:ext cx="137705" cy="99444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flipV="1">
                <a:off x="490054" y="481934"/>
                <a:ext cx="4849838" cy="4589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5324164" y="481934"/>
                <a:ext cx="0" cy="522477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Rectangle 3"/>
            <p:cNvSpPr/>
            <p:nvPr/>
          </p:nvSpPr>
          <p:spPr>
            <a:xfrm>
              <a:off x="2725975" y="3809351"/>
              <a:ext cx="205120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/>
                <a:t>SM: Monitors </a:t>
              </a:r>
              <a:r>
                <a:rPr lang="en-US" dirty="0"/>
                <a:t>the laser </a:t>
              </a:r>
              <a:r>
                <a:rPr lang="en-US" dirty="0" smtClean="0"/>
                <a:t>source. 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059963" y="3927694"/>
              <a:ext cx="453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r>
                <a:rPr lang="en-US" dirty="0" smtClean="0"/>
                <a:t> 6</a:t>
              </a:r>
              <a:endParaRPr lang="en-US" dirty="0"/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E3901-12BD-0C46-8BF4-C0746D68F12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436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68" y="-144471"/>
            <a:ext cx="8856132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Temperature variation of Ratio of ratios- </a:t>
            </a:r>
            <a:r>
              <a:rPr lang="en-US" sz="3600" dirty="0" err="1" smtClean="0"/>
              <a:t>ch</a:t>
            </a:r>
            <a:r>
              <a:rPr lang="en-US" sz="3600" dirty="0" smtClean="0"/>
              <a:t> 20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C4551-0840-3640-BB5A-171DFA9AC7CE}" type="slidenum">
              <a:rPr lang="en-US" smtClean="0"/>
              <a:t>20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06230" y="772887"/>
            <a:ext cx="83805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This is to check the variation of any drift of the return signal from the calorimeters with temperature for this dataset. </a:t>
            </a:r>
          </a:p>
          <a:p>
            <a:r>
              <a:rPr lang="en-US" sz="2000" dirty="0" smtClean="0"/>
              <a:t>Change is 0.16% / </a:t>
            </a:r>
            <a:r>
              <a:rPr lang="en-US" sz="2000" baseline="30000" dirty="0" smtClean="0"/>
              <a:t>0</a:t>
            </a:r>
            <a:r>
              <a:rPr lang="en-US" sz="2000" dirty="0" smtClean="0"/>
              <a:t>C</a:t>
            </a:r>
            <a:endParaRPr lang="en-US" sz="2000" dirty="0"/>
          </a:p>
        </p:txBody>
      </p:sp>
      <p:pic>
        <p:nvPicPr>
          <p:cNvPr id="11" name="Picture 10" descr="Screen Shot 2018-08-02 at 6.47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95" y="1913090"/>
            <a:ext cx="8291841" cy="444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22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568190" y="-306642"/>
            <a:ext cx="8321356" cy="1159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Temperature Vs. Ratio of ratios other </a:t>
            </a:r>
            <a:r>
              <a:rPr lang="en-US" sz="3600" dirty="0" err="1" smtClean="0"/>
              <a:t>calo</a:t>
            </a:r>
            <a:r>
              <a:rPr lang="en-US" sz="3600" dirty="0" err="1"/>
              <a:t>s</a:t>
            </a:r>
            <a:endParaRPr lang="en-US" sz="36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C4551-0840-3640-BB5A-171DFA9AC7CE}" type="slidenum">
              <a:rPr lang="en-US" smtClean="0"/>
              <a:t>21</a:t>
            </a:fld>
            <a:endParaRPr lang="en-US"/>
          </a:p>
        </p:txBody>
      </p:sp>
      <p:pic>
        <p:nvPicPr>
          <p:cNvPr id="26" name="Picture 25" descr="Screen Shot 2018-08-02 at 6.52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993"/>
            <a:ext cx="4628393" cy="303025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337733" y="2421470"/>
            <a:ext cx="879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Calo</a:t>
            </a:r>
            <a:r>
              <a:rPr lang="en-US" dirty="0" smtClean="0"/>
              <a:t> 11</a:t>
            </a:r>
            <a:endParaRPr lang="en-US" dirty="0"/>
          </a:p>
        </p:txBody>
      </p:sp>
      <p:pic>
        <p:nvPicPr>
          <p:cNvPr id="28" name="Picture 27" descr="Screen Shot 2018-08-02 at 6.54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886" y="585036"/>
            <a:ext cx="4782950" cy="291622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796983" y="2807739"/>
            <a:ext cx="879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Calo</a:t>
            </a:r>
            <a:r>
              <a:rPr lang="en-US" dirty="0" smtClean="0"/>
              <a:t> 12</a:t>
            </a:r>
            <a:endParaRPr lang="en-US" dirty="0"/>
          </a:p>
        </p:txBody>
      </p:sp>
      <p:pic>
        <p:nvPicPr>
          <p:cNvPr id="30" name="Picture 29" descr="Screen Shot 2018-08-02 at 6.57.4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9826"/>
            <a:ext cx="4611684" cy="299763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020111" y="5873272"/>
            <a:ext cx="879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Calo</a:t>
            </a:r>
            <a:r>
              <a:rPr lang="en-US" dirty="0" smtClean="0"/>
              <a:t> 13</a:t>
            </a:r>
            <a:endParaRPr lang="en-US" dirty="0"/>
          </a:p>
        </p:txBody>
      </p:sp>
      <p:pic>
        <p:nvPicPr>
          <p:cNvPr id="32" name="Picture 31" descr="Screen Shot 2018-08-02 at 7.00.2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595" y="3522860"/>
            <a:ext cx="4699405" cy="2981173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461398" y="5654480"/>
            <a:ext cx="879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Calo</a:t>
            </a:r>
            <a:r>
              <a:rPr lang="en-US" dirty="0" smtClean="0"/>
              <a:t> 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328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633"/>
            <a:ext cx="7772400" cy="1470025"/>
          </a:xfrm>
        </p:spPr>
        <p:txBody>
          <a:bodyPr/>
          <a:lstStyle/>
          <a:p>
            <a:r>
              <a:rPr lang="en-US" dirty="0" smtClean="0"/>
              <a:t>Old and New PMTs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34762"/>
              </p:ext>
            </p:extLst>
          </p:nvPr>
        </p:nvGraphicFramePr>
        <p:xfrm>
          <a:off x="1468381" y="1649447"/>
          <a:ext cx="6340770" cy="288380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113590"/>
                <a:gridCol w="2113590"/>
                <a:gridCol w="2113590"/>
              </a:tblGrid>
              <a:tr h="48063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Calorimeter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Old PMT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00"/>
                          </a:solidFill>
                        </a:rPr>
                        <a:t>New PMT</a:t>
                      </a:r>
                      <a:endParaRPr lang="en-US" sz="24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0634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0634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0634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0634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063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FF"/>
                          </a:solidFill>
                        </a:rPr>
                        <a:t>20</a:t>
                      </a:r>
                      <a:endParaRPr 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FF"/>
                          </a:solidFill>
                        </a:rPr>
                        <a:t>29</a:t>
                      </a:r>
                      <a:endParaRPr 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FF"/>
                          </a:solidFill>
                        </a:rPr>
                        <a:t>4</a:t>
                      </a:r>
                      <a:endParaRPr 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97403" y="4859023"/>
            <a:ext cx="7901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Looking at </a:t>
            </a:r>
            <a:r>
              <a:rPr lang="en-US" dirty="0" err="1" smtClean="0"/>
              <a:t>calo</a:t>
            </a:r>
            <a:r>
              <a:rPr lang="en-US" dirty="0" smtClean="0"/>
              <a:t> 20 in detail </a:t>
            </a:r>
            <a:r>
              <a:rPr lang="mr-IN" dirty="0" smtClean="0"/>
              <a:t>–</a:t>
            </a:r>
            <a:r>
              <a:rPr lang="en-US" dirty="0" smtClean="0"/>
              <a:t> overall </a:t>
            </a:r>
            <a:r>
              <a:rPr lang="en-US" dirty="0" err="1" smtClean="0"/>
              <a:t>behaviour</a:t>
            </a:r>
            <a:r>
              <a:rPr lang="en-US" dirty="0" smtClean="0"/>
              <a:t> of all channels in back up. Since the amplitude is free from jitter of the pedestals, I used the amplitude instead of area for this presentation (though area plots are the same). </a:t>
            </a:r>
            <a:r>
              <a:rPr lang="en-US" dirty="0"/>
              <a:t>D</a:t>
            </a:r>
            <a:r>
              <a:rPr lang="en-US" dirty="0" smtClean="0"/>
              <a:t>etails of amplitude of first pulse here, as it will have the effect of temperature of the PMT alone.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C4551-0840-3640-BB5A-171DFA9AC7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214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07-23 at 4.19.1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3" y="2196040"/>
            <a:ext cx="7099300" cy="4254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473" y="-18544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P</a:t>
            </a:r>
            <a:r>
              <a:rPr lang="en-US" sz="4000" dirty="0" smtClean="0"/>
              <a:t>arameter </a:t>
            </a:r>
            <a:r>
              <a:rPr lang="en-US" sz="4000" dirty="0"/>
              <a:t>D</a:t>
            </a:r>
            <a:r>
              <a:rPr lang="en-US" sz="4000" dirty="0" smtClean="0"/>
              <a:t>efinitions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6563"/>
            <a:ext cx="8229600" cy="155060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Pedestal: Average first 50 samples </a:t>
            </a:r>
          </a:p>
          <a:p>
            <a:r>
              <a:rPr lang="en-US" sz="2400" dirty="0" smtClean="0"/>
              <a:t>Amplitude: Pedestal subtracted peak sample</a:t>
            </a:r>
          </a:p>
          <a:p>
            <a:r>
              <a:rPr lang="en-US" sz="2400" dirty="0" smtClean="0"/>
              <a:t>Area window: </a:t>
            </a:r>
            <a:r>
              <a:rPr lang="en-US" sz="2400" u="sng" dirty="0" smtClean="0"/>
              <a:t>+</a:t>
            </a:r>
            <a:r>
              <a:rPr lang="en-US" sz="2400" dirty="0" smtClean="0"/>
              <a:t> 50 samples from peak.</a:t>
            </a:r>
          </a:p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DD599-416D-9A4A-A9E0-10504FF269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202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8190" y="-328230"/>
            <a:ext cx="7772400" cy="1159958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Comparison of old and new PMTs for </a:t>
            </a:r>
            <a:r>
              <a:rPr lang="en-US" sz="3600" dirty="0" err="1" smtClean="0"/>
              <a:t>Calo</a:t>
            </a:r>
            <a:r>
              <a:rPr lang="en-US" sz="3600" dirty="0" smtClean="0"/>
              <a:t> 20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1108669" y="542178"/>
            <a:ext cx="276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Normalized area first pulse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567963" y="2942947"/>
            <a:ext cx="30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Normalized area second pulse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17287" y="4776916"/>
            <a:ext cx="4195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Old PMTs about 1.5 times greater drop than new ones</a:t>
            </a:r>
            <a:endParaRPr lang="en-US" sz="2400" dirty="0"/>
          </a:p>
        </p:txBody>
      </p:sp>
      <p:pic>
        <p:nvPicPr>
          <p:cNvPr id="3" name="Picture 2" descr="Screen Shot 2018-05-29 at 1.27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5" y="862708"/>
            <a:ext cx="4393605" cy="3088711"/>
          </a:xfrm>
          <a:prstGeom prst="rect">
            <a:avLst/>
          </a:prstGeom>
        </p:spPr>
      </p:pic>
      <p:pic>
        <p:nvPicPr>
          <p:cNvPr id="4" name="Picture 3" descr="Screen Shot 2018-05-29 at 1.56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268" y="3317870"/>
            <a:ext cx="4404532" cy="303848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C4551-0840-3640-BB5A-171DFA9AC7CE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47099" y="1226092"/>
            <a:ext cx="3739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Analysis based on 60 hour dataset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85420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8-05-29 at 1.40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86" y="959583"/>
            <a:ext cx="8102600" cy="548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8190" y="-19050"/>
            <a:ext cx="7772400" cy="1159958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Comparison of old and new PMTs for </a:t>
            </a:r>
            <a:r>
              <a:rPr lang="en-US" sz="3600" dirty="0" err="1" smtClean="0"/>
              <a:t>Calo</a:t>
            </a:r>
            <a:r>
              <a:rPr lang="en-US" sz="3600" dirty="0" smtClean="0"/>
              <a:t> 20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557873" y="1140908"/>
            <a:ext cx="4027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New PMT </a:t>
            </a:r>
            <a:r>
              <a:rPr lang="mr-IN" sz="2400" b="1" dirty="0" smtClean="0">
                <a:solidFill>
                  <a:srgbClr val="FF0000"/>
                </a:solidFill>
              </a:rPr>
              <a:t>–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</a:rPr>
              <a:t>Calo</a:t>
            </a:r>
            <a:r>
              <a:rPr lang="en-US" sz="2400" b="1" dirty="0" smtClean="0">
                <a:solidFill>
                  <a:srgbClr val="FF0000"/>
                </a:solidFill>
              </a:rPr>
              <a:t> 20, channel 4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95628" y="5177466"/>
            <a:ext cx="4044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Old PMT </a:t>
            </a:r>
            <a:r>
              <a:rPr lang="mr-IN" sz="2400" b="1" dirty="0" smtClean="0">
                <a:solidFill>
                  <a:srgbClr val="0000FF"/>
                </a:solidFill>
              </a:rPr>
              <a:t>–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Calo</a:t>
            </a:r>
            <a:r>
              <a:rPr lang="en-US" sz="2400" b="1" dirty="0" smtClean="0">
                <a:solidFill>
                  <a:srgbClr val="0000FF"/>
                </a:solidFill>
              </a:rPr>
              <a:t> 20, channel 29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C4551-0840-3640-BB5A-171DFA9AC7CE}" type="slidenum">
              <a:rPr lang="en-US" smtClean="0"/>
              <a:t>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168630" y="4299001"/>
            <a:ext cx="1898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Bin size = 50 </a:t>
            </a:r>
            <a:r>
              <a:rPr lang="en-US" dirty="0" err="1" smtClean="0"/>
              <a:t>mins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5706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8-06-18 at 8.43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436" y="620373"/>
            <a:ext cx="4121749" cy="28727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-212153"/>
            <a:ext cx="7772400" cy="10781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Temperature Variation </a:t>
            </a:r>
            <a:r>
              <a:rPr lang="mr-IN" dirty="0" smtClean="0"/>
              <a:t>–</a:t>
            </a:r>
            <a:r>
              <a:rPr lang="en-US" dirty="0" smtClean="0"/>
              <a:t> Channel 4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-23656" y="6096829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Note: </a:t>
            </a:r>
            <a:r>
              <a:rPr lang="en-US" sz="2000" dirty="0" smtClean="0"/>
              <a:t>Bottom plot clearly shows a negative temp </a:t>
            </a:r>
            <a:r>
              <a:rPr lang="en-US" sz="2000" dirty="0" smtClean="0"/>
              <a:t>coefficient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685800" y="2214639"/>
            <a:ext cx="2340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Laser hut temperature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2532" y="681198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Optical table temperature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8" name="Picture 7" descr="Screen Shot 2018-06-13 at 1.25.4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441" y="2985367"/>
            <a:ext cx="5289686" cy="30111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03971" y="1834428"/>
            <a:ext cx="4024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Overlaid temperature and </a:t>
            </a:r>
            <a:r>
              <a:rPr lang="en-US" sz="2000" dirty="0" smtClean="0"/>
              <a:t>A1 </a:t>
            </a:r>
            <a:r>
              <a:rPr lang="en-US" sz="2000" dirty="0" smtClean="0"/>
              <a:t>on the same plot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C4551-0840-3640-BB5A-171DFA9AC7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122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8-08-02 at 6.18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14" y="1909964"/>
            <a:ext cx="7162800" cy="4394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-212153"/>
            <a:ext cx="7772400" cy="10781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Temperature Variation </a:t>
            </a:r>
            <a:r>
              <a:rPr lang="mr-IN" dirty="0" smtClean="0"/>
              <a:t>–</a:t>
            </a:r>
            <a:r>
              <a:rPr lang="en-US" dirty="0" smtClean="0"/>
              <a:t> Channel 4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52890" y="943443"/>
            <a:ext cx="6934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Overlaid temperature and A1, A2 and A2:A1 on the same plot, after normalizing all to A1 for consistency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C4551-0840-3640-BB5A-171DFA9AC7CE}" type="slidenum">
              <a:rPr lang="en-US" smtClean="0"/>
              <a:t>8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638772" y="4123776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Optical table temperature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216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-296862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Amplitude Vs. Temp </a:t>
            </a:r>
            <a:r>
              <a:rPr lang="mr-IN" sz="3600" dirty="0" smtClean="0"/>
              <a:t>–</a:t>
            </a:r>
            <a:r>
              <a:rPr lang="en-US" sz="3600" dirty="0" smtClean="0"/>
              <a:t> Channel 4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C4551-0840-3640-BB5A-171DFA9AC7CE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amp1_temp_60h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26" y="524978"/>
            <a:ext cx="4282637" cy="3211978"/>
          </a:xfrm>
          <a:prstGeom prst="rect">
            <a:avLst/>
          </a:prstGeom>
        </p:spPr>
      </p:pic>
      <p:pic>
        <p:nvPicPr>
          <p:cNvPr id="7" name="Picture 6" descr="amp2_temp_60h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289" y="528285"/>
            <a:ext cx="4107708" cy="3080781"/>
          </a:xfrm>
          <a:prstGeom prst="rect">
            <a:avLst/>
          </a:prstGeom>
        </p:spPr>
      </p:pic>
      <p:pic>
        <p:nvPicPr>
          <p:cNvPr id="9" name="Picture 8" descr="a2_a1_temp_60hr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880" y="3635916"/>
            <a:ext cx="4296112" cy="32220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0589" y="4306095"/>
            <a:ext cx="32217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linear fit on the temperature Vs. amplitude plots </a:t>
            </a:r>
            <a:r>
              <a:rPr lang="mr-IN" dirty="0" smtClean="0"/>
              <a:t>–</a:t>
            </a:r>
            <a:r>
              <a:rPr lang="en-US" dirty="0" smtClean="0"/>
              <a:t> gives the approx. gain drop / </a:t>
            </a:r>
            <a:r>
              <a:rPr lang="en-US" baseline="30000" dirty="0" err="1" smtClean="0"/>
              <a:t>o</a:t>
            </a:r>
            <a:r>
              <a:rPr lang="en-US" dirty="0" err="1" smtClean="0"/>
              <a:t>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176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52900</TotalTime>
  <Words>781</Words>
  <Application>Microsoft Macintosh PowerPoint</Application>
  <PresentationFormat>On-screen Show (4:3)</PresentationFormat>
  <Paragraphs>124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Office Theme</vt:lpstr>
      <vt:lpstr>1_Office Theme</vt:lpstr>
      <vt:lpstr>PowerPoint Presentation</vt:lpstr>
      <vt:lpstr>PowerPoint Presentation</vt:lpstr>
      <vt:lpstr>Old and New PMTs</vt:lpstr>
      <vt:lpstr>Parameter Definitions</vt:lpstr>
      <vt:lpstr>Comparison of old and new PMTs for Calo 20</vt:lpstr>
      <vt:lpstr>Comparison of old and new PMTs for Calo 20</vt:lpstr>
      <vt:lpstr>Temperature Variation – Channel 4</vt:lpstr>
      <vt:lpstr>Temperature Variation – Channel 4</vt:lpstr>
      <vt:lpstr>Amplitude Vs. Temp – Channel 4</vt:lpstr>
      <vt:lpstr>Amplitude Vs. Temp – all channels</vt:lpstr>
      <vt:lpstr>Comparing A1 and A2 – a special run 18413</vt:lpstr>
      <vt:lpstr>Conclusions</vt:lpstr>
      <vt:lpstr>Back Up Slides</vt:lpstr>
      <vt:lpstr>Temp dependence on A1 – Channel 23 </vt:lpstr>
      <vt:lpstr>Checking all channels A1 and A2 overlaid – other run</vt:lpstr>
      <vt:lpstr>PowerPoint Presentation</vt:lpstr>
      <vt:lpstr>PowerPoint Presentation</vt:lpstr>
      <vt:lpstr>PowerPoint Presentation</vt:lpstr>
      <vt:lpstr>Recap - Temperature variation calo 20</vt:lpstr>
      <vt:lpstr>Temperature variation of Ratio of ratios- ch 20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Nandita</dc:creator>
  <cp:lastModifiedBy>Nandita</cp:lastModifiedBy>
  <cp:revision>368</cp:revision>
  <dcterms:created xsi:type="dcterms:W3CDTF">2018-05-11T09:39:25Z</dcterms:created>
  <dcterms:modified xsi:type="dcterms:W3CDTF">2018-10-23T12:13:33Z</dcterms:modified>
</cp:coreProperties>
</file>